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tags+xml" PartName="/ppt/tags/tag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7" r:id="rId7"/>
    <p:sldId id="264" r:id="rId8"/>
    <p:sldId id="266" r:id="rId9"/>
    <p:sldId id="261" r:id="rId10"/>
    <p:sldId id="262" r:id="rId11"/>
    <p:sldId id="268" r:id="rId12"/>
    <p:sldId id="263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06123-4EB2-4D69-BBFE-44244E6BA5B4}" type="datetimeFigureOut">
              <a:rPr lang="ru-RU" smtClean="0"/>
              <a:pPr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52DA-4048-49BD-909F-7ACF30E900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2924944"/>
            <a:ext cx="2950483" cy="393305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492480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Семья, воспитывающая ребенка с ограниченными возможностями здоровья</a:t>
            </a:r>
            <a:endParaRPr lang="ru-RU" sz="88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139952" y="5085184"/>
            <a:ext cx="4536504" cy="8640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ru-RU" sz="2000" b="1" dirty="0" err="1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melia_DG" pitchFamily="2" charset="0"/>
              </a:rPr>
              <a:t>Должикова</a:t>
            </a:r>
            <a:r>
              <a:rPr lang="ru-RU" sz="2000" b="1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melia_DG" pitchFamily="2" charset="0"/>
              </a:rPr>
              <a:t> Надежда Валентиновна, практический психолог</a:t>
            </a:r>
            <a:endParaRPr lang="ru-RU" sz="2000" b="1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melia_DG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2538282" cy="338437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31840" y="332656"/>
            <a:ext cx="4690864" cy="7060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контрактных отношений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411760" y="1268760"/>
            <a:ext cx="6275040" cy="485740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семье должны быть правила жизни, которые все знают и никто не нарушает.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каждого члена семьи есть право голоса, и его мнение уважается остальными.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Потребности каждого – забота всех, если они заявлены , то их можно обсуждать. 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каждого члена семьи свои обязанности и права, о которых знают все.</a:t>
            </a:r>
          </a:p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имеет право на личное время, личное пространство и  об этом следует договориться: когда, как долго и т.п.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 Отношения должны быть  ясными и понятными.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Когда есть договоренность о том, как живет семья, что и как делает каждый из ее членов в семье царит покой и доверие.</a:t>
            </a:r>
            <a:endParaRPr lang="ru-RU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63408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функции любой семьи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1196752"/>
            <a:ext cx="6203032" cy="4929411"/>
          </a:xfrm>
        </p:spPr>
        <p:txBody>
          <a:bodyPr>
            <a:normAutofit/>
          </a:bodyPr>
          <a:lstStyle/>
          <a:p>
            <a:pPr lvl="0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рождение и воспитание детей</a:t>
            </a:r>
          </a:p>
          <a:p>
            <a:pPr lvl="0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осуществление связи между поколениями, сохранение и передача детям ценностей и традиций семьи</a:t>
            </a:r>
          </a:p>
          <a:p>
            <a:pPr lvl="0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удовлетворение потребности в психологическом комфорте и эмоциональной поддержке, тепле и любви</a:t>
            </a:r>
          </a:p>
          <a:p>
            <a:pPr lvl="0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создание условий для развития личности всех членов семьи;</a:t>
            </a:r>
          </a:p>
          <a:p>
            <a:pPr lvl="0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удовлетворение сексуально-эротических потребностей;</a:t>
            </a:r>
          </a:p>
          <a:p>
            <a:pPr lvl="0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удовлетворение потребности в общении с близкими людьми;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3717032"/>
            <a:ext cx="2952329" cy="2874449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Спасибо за  внимание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67544" y="2564904"/>
            <a:ext cx="3275858" cy="407707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Ребенок с ограниченными возможностями здоровья - физическое лицо, имеющее недостатки в физическом и (или) психологическом развитии, подтвержденные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комиссией и препятствующие получению образования без создания специальных условий (Федеральный закон №273-ФЗ "Об образовании» )</a:t>
            </a:r>
            <a:endParaRPr lang="ru-RU" sz="2200" b="1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427984" y="2708920"/>
            <a:ext cx="4258816" cy="377728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endParaRPr lang="ru-RU" b="1" dirty="0" smtClean="0">
              <a:solidFill>
                <a:schemeClr val="accent2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с ограниченными возможностями здоровья живут и развиваются в контексте семьи, где любое событие, происходящее с одним человеком, непременно затрагивает остальных.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4073239" cy="3573016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779912" y="796062"/>
            <a:ext cx="4968552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малая социальная группа, основанная на супружеском союзе и  родственных связях - отношениях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супружества,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родительства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родства людей, живущих вместе и ведущих общее хозяйство.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Когда в семье рождается ребенок с ограниченными возможностями здоровья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вся семейная система претерпевает серьезные изменения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99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99792" y="548680"/>
            <a:ext cx="3168352" cy="5760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</a:rPr>
              <a:t>Семья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43808" y="1340768"/>
            <a:ext cx="6120680" cy="424847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супружеские отношения – муж и жена,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родительские - родитель и ребенок; </a:t>
            </a:r>
          </a:p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сиблинговые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отношения братьев, сестер;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 родителей и прародителей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эти отношения влияют </a:t>
            </a:r>
          </a:p>
          <a:p>
            <a:pPr algn="ctr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на каждого отдельного члена семьи, так и на качество отношений внутри каждой подсистемы.</a:t>
            </a:r>
          </a:p>
          <a:p>
            <a:pPr algn="ctr">
              <a:buNone/>
            </a:pPr>
            <a:endParaRPr lang="ru-RU" sz="2400" dirty="0"/>
          </a:p>
        </p:txBody>
      </p:sp>
      <p:pic>
        <p:nvPicPr>
          <p:cNvPr id="6" name="Рисунок 5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110772"/>
            <a:ext cx="3131840" cy="274722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Супружеские отношения - 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стрессовые переживания родителей связаны с тем, что их ребенок «не такой, как все»</a:t>
            </a:r>
            <a:endParaRPr lang="ru-RU" sz="2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96752"/>
            <a:ext cx="7488832" cy="54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результате: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постепенно начинают деформироваться супружеские отношения (появляются взаимные обвинения и упреки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 семьи с обществом (семья изолируется), система ценностей и уклад жизни меняются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матерей часто наблюдаются негативные эмоциональные проявления: истерики, депрессивные состояния, нервные срывы, страхи ,которые  рождают чувство одиночества, потерянности и ощущение «конца жизни».</a:t>
            </a:r>
          </a:p>
          <a:p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Отцы чаще всего подавляют свои чувства либо выражают их в искаженной форме – неконтролируемого гнева.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Мужчины справляются со стрессом, стараясь больше времени проводить вне дома (например, с головой погружаются в работу).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сожалению, супружеские отношения при рождении и воспитании особого ребенка могут «дать трещину». Часть семей не выдерживает такого испытания и распадается, что оказывает отрицательное воздействие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процесс формирования личности ребенка с отклонениями в развитии.</a:t>
            </a: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4437112"/>
            <a:ext cx="1674578" cy="223224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Стадии принятия факта нарушенного развития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760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1Шок и отрицание – это первая реакция- наиболее типичная реакция родителей на поставленный врачом диагноз.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Необходимо помнить, что длительная задержка в признании родителями диагноза может лишить ребенка своевременного лечения, необходимой ему психолого-педагогической и коррекционной помощи.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Постепенное принятие реальности, совладание с проблемой.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раньше привлечь родителей к работе по оказанию помощи ребенку, познакомить с другими семьями, имеющими детей со сходными проблемами. Тем эффективнее  будет протекать процесс принятия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Стадия формирования реалистичных установок, во время которого родители принимают инвалидность своего ребенка и ее последствия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Эмоциональная адаптация. Именно на этом этапе родители «умом и сердцем» принимают болезнь своего ребенка. Это  выработка  позитивных  установок, которые помогут родителям в дальнейшем обеспечить будущее своего ребенка.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сожалению не все родители достигают этой стадии.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980728"/>
            <a:ext cx="6980312" cy="478824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Братья и сестры (сиблинги):</a:t>
            </a:r>
            <a:br>
              <a:rPr lang="ru-RU" sz="2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эмоционально переживают ситуацию рождения больного ребенка,</a:t>
            </a:r>
            <a:br>
              <a:rPr lang="ru-RU" sz="2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зачастую через какое-то время у них появляются поведенческие нарушения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cap="none" dirty="0" smtClean="0">
                <a:solidFill>
                  <a:srgbClr val="C00000"/>
                </a:solidFill>
              </a:rPr>
              <a:t>Негативное влияние рождения ребенка с ограниченными </a:t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r>
              <a:rPr lang="ru-RU" sz="2000" cap="none" dirty="0" smtClean="0">
                <a:solidFill>
                  <a:srgbClr val="C00000"/>
                </a:solidFill>
              </a:rPr>
              <a:t>возможностями здоровья на </a:t>
            </a:r>
            <a:r>
              <a:rPr lang="ru-RU" sz="2000" cap="none" dirty="0" err="1" smtClean="0">
                <a:solidFill>
                  <a:srgbClr val="C00000"/>
                </a:solidFill>
              </a:rPr>
              <a:t>сиблинга</a:t>
            </a:r>
            <a:r>
              <a:rPr lang="ru-RU" sz="2000" cap="none" dirty="0" smtClean="0">
                <a:solidFill>
                  <a:srgbClr val="C00000"/>
                </a:solidFill>
              </a:rPr>
              <a:t> может выразиться в: </a:t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r>
              <a:rPr lang="ru-RU" sz="2000" cap="none" dirty="0" smtClean="0">
                <a:solidFill>
                  <a:srgbClr val="C00000"/>
                </a:solidFill>
              </a:rPr>
              <a:t> - в обиде на родителей, по поводу снижения уровня внимания к их жизни ;</a:t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r>
              <a:rPr lang="ru-RU" sz="2000" cap="none" dirty="0" smtClean="0">
                <a:solidFill>
                  <a:srgbClr val="C00000"/>
                </a:solidFill>
              </a:rPr>
              <a:t> - невозможности планирования увеселительных мероприятий, отдыха;</a:t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r>
              <a:rPr lang="ru-RU" sz="2000" cap="none" dirty="0" smtClean="0">
                <a:solidFill>
                  <a:srgbClr val="C00000"/>
                </a:solidFill>
              </a:rPr>
              <a:t>-  финансовых ограничениях в образовании детей в связи с необходимостью лечения и ухода за особым ребенком;</a:t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r>
              <a:rPr lang="ru-RU" sz="2000" cap="none" dirty="0" smtClean="0">
                <a:solidFill>
                  <a:srgbClr val="C00000"/>
                </a:solidFill>
              </a:rPr>
              <a:t> - чувствах неудобства, стыда и исключения со стороны своих сверстников.</a:t>
            </a:r>
            <a:br>
              <a:rPr lang="ru-RU" sz="2000" cap="none" dirty="0" smtClean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1656184" cy="43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Сиблинги</a:t>
            </a:r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4221088"/>
            <a:ext cx="1836633" cy="2448272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Отношения со старшими родственниками - прародителями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491880" y="1600200"/>
            <a:ext cx="519492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Большинство бабушек и дедушек этот факт воспринимает как трагедию, а если учесть тот факт, что с возрастом адаптивные возможности ограничены, то реакции могут быть очень разные: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обвинений – до самообвинений;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 гиперопеки – до равнодушия и полного отстранения от семьи детей;</a:t>
            </a:r>
          </a:p>
          <a:p>
            <a:pPr>
              <a:buFontTx/>
              <a:buChar char="-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проявление особого внимания к воспитанию здоровых внуков, вплоть до полного принятия родительских функций и изоляции их от родительской семьи и больного ребенка</a:t>
            </a:r>
          </a:p>
          <a:p>
            <a:pPr>
              <a:buFontTx/>
              <a:buChar char="-"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3" descr="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564904"/>
            <a:ext cx="3075857" cy="4102529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Отдельные стратегии отношений и их последствия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200" b="1" dirty="0" err="1" smtClean="0">
                <a:solidFill>
                  <a:srgbClr val="FF0000"/>
                </a:solidFill>
              </a:rPr>
              <a:t>Гиперопека</a:t>
            </a:r>
            <a:r>
              <a:rPr lang="ru-RU" sz="2200" b="1" dirty="0" smtClean="0">
                <a:solidFill>
                  <a:srgbClr val="FF0000"/>
                </a:solidFill>
              </a:rPr>
              <a:t> и </a:t>
            </a:r>
            <a:r>
              <a:rPr lang="ru-RU" sz="2200" b="1" dirty="0" err="1" smtClean="0">
                <a:solidFill>
                  <a:srgbClr val="FF0000"/>
                </a:solidFill>
              </a:rPr>
              <a:t>гипервовлеченность</a:t>
            </a:r>
            <a:r>
              <a:rPr lang="ru-RU" sz="2200" dirty="0" smtClean="0">
                <a:solidFill>
                  <a:srgbClr val="FF0000"/>
                </a:solidFill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членов семьи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формирует зависимые механизмы поведения, препятствующие полноценному личностному развитию и формированию: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ответственности,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умения планировать свою жизнь,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понимать потребности других ее членов и учитывать их ожидания.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Отсутствие вовлеченности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членов семьи создает условия  для формирования отчужденности, чувства отверженности, одиночества.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Баланс между опекой и разобщенностью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создают контрактные отношения при которых никто не посягает ни на чью свободу и автономность.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! </a:t>
            </a:r>
            <a:r>
              <a:rPr lang="ru-RU" sz="2000" b="1" i="1" dirty="0" smtClean="0">
                <a:solidFill>
                  <a:srgbClr val="C00000"/>
                </a:solidFill>
              </a:rPr>
              <a:t>Свобода в принятии решений, каждым членом семьи сочетается с умением согласовывать с другими свои желания, намерения, решения и при необходимости находить компромисс.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b4f212df9ca7519b2410b59a6dbd962b2f4a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832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Семья, воспитывающая ребенка с ограниченными возможностями здоровья</vt:lpstr>
      <vt:lpstr>Ребенок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(Федеральный закон №273-ФЗ "Об образовании» )</vt:lpstr>
      <vt:lpstr>Слайд 3</vt:lpstr>
      <vt:lpstr>Семья</vt:lpstr>
      <vt:lpstr>Супружеские отношения - стрессовые переживания родителей связаны с тем, что их ребенок «не такой, как все»</vt:lpstr>
      <vt:lpstr>Стадии принятия факта нарушенного развития</vt:lpstr>
      <vt:lpstr>Братья и сестры (сиблинги):  эмоционально переживают ситуацию рождения больного ребенка, зачастую через какое-то время у них появляются поведенческие нарушения  Негативное влияние рождения ребенка с ограниченными  возможностями здоровья на сиблинга может выразиться в:   - в обиде на родителей, по поводу снижения уровня внимания к их жизни ;  - невозможности планирования увеселительных мероприятий, отдыха; -  финансовых ограничениях в образовании детей в связи с необходимостью лечения и ухода за особым ребенком;  - чувствах неудобства, стыда и исключения со стороны своих сверстников. </vt:lpstr>
      <vt:lpstr>Отношения со старшими родственниками - прародителями</vt:lpstr>
      <vt:lpstr>Отдельные стратегии отношений и их последствия </vt:lpstr>
      <vt:lpstr>Правила контрактных отношений</vt:lpstr>
      <vt:lpstr>Основные функции любой семьи</vt:lpstr>
      <vt:lpstr>Спасибо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User</cp:lastModifiedBy>
  <cp:revision>84</cp:revision>
  <dcterms:created xsi:type="dcterms:W3CDTF">2014-09-12T06:04:27Z</dcterms:created>
  <dcterms:modified xsi:type="dcterms:W3CDTF">2022-09-20T14:35:28Z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928079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